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9C5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25" d="100"/>
          <a:sy n="125" d="100"/>
        </p:scale>
        <p:origin x="-424" y="-6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79242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36387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7487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88132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6291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81982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04197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79478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26803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06673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39207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5D0C8E-18C7-8A41-9B4F-879476E78C2D}" type="datetimeFigureOut">
              <a:rPr lang="en-US" smtClean="0"/>
              <a:t>8/1/16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ED69A3-9002-7E48-835E-451BBF730C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8302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nip Same Side Corner Rectangle 5"/>
          <p:cNvSpPr/>
          <p:nvPr/>
        </p:nvSpPr>
        <p:spPr>
          <a:xfrm>
            <a:off x="2265887" y="1069972"/>
            <a:ext cx="1443903" cy="434608"/>
          </a:xfrm>
          <a:prstGeom prst="snip2SameRect">
            <a:avLst>
              <a:gd name="adj1" fmla="val 0"/>
              <a:gd name="adj2" fmla="val 18583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85000" lnSpcReduction="10000"/>
          </a:bodyPr>
          <a:lstStyle/>
          <a:p>
            <a:pPr algn="ctr"/>
            <a:r>
              <a:rPr lang="en-US" dirty="0" err="1" smtClean="0"/>
              <a:t>ExpressionSet</a:t>
            </a:r>
            <a:endParaRPr lang="en-US" dirty="0" smtClean="0"/>
          </a:p>
        </p:txBody>
      </p:sp>
      <p:sp>
        <p:nvSpPr>
          <p:cNvPr id="7" name="Snip Same Side Corner Rectangle 6"/>
          <p:cNvSpPr/>
          <p:nvPr/>
        </p:nvSpPr>
        <p:spPr>
          <a:xfrm>
            <a:off x="4020661" y="1057092"/>
            <a:ext cx="1443903" cy="434608"/>
          </a:xfrm>
          <a:prstGeom prst="snip2SameRect">
            <a:avLst>
              <a:gd name="adj1" fmla="val 0"/>
              <a:gd name="adj2" fmla="val 18583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/>
              <a:t>Annotation</a:t>
            </a:r>
          </a:p>
        </p:txBody>
      </p:sp>
      <p:sp>
        <p:nvSpPr>
          <p:cNvPr id="8" name="Snip Same Side Corner Rectangle 7"/>
          <p:cNvSpPr/>
          <p:nvPr/>
        </p:nvSpPr>
        <p:spPr>
          <a:xfrm>
            <a:off x="5759970" y="1069972"/>
            <a:ext cx="1443903" cy="434608"/>
          </a:xfrm>
          <a:prstGeom prst="snip2SameRect">
            <a:avLst>
              <a:gd name="adj1" fmla="val 0"/>
              <a:gd name="adj2" fmla="val 18583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62500" lnSpcReduction="20000"/>
          </a:bodyPr>
          <a:lstStyle/>
          <a:p>
            <a:pPr algn="ctr"/>
            <a:r>
              <a:rPr lang="en-US" dirty="0" smtClean="0"/>
              <a:t>Alignment </a:t>
            </a:r>
          </a:p>
          <a:p>
            <a:pPr algn="ctr"/>
            <a:r>
              <a:rPr lang="en-US" dirty="0" smtClean="0"/>
              <a:t>Statistics</a:t>
            </a:r>
          </a:p>
        </p:txBody>
      </p:sp>
      <p:sp>
        <p:nvSpPr>
          <p:cNvPr id="11" name="Rounded Rectangle 10"/>
          <p:cNvSpPr/>
          <p:nvPr/>
        </p:nvSpPr>
        <p:spPr>
          <a:xfrm>
            <a:off x="156568" y="3003437"/>
            <a:ext cx="1028494" cy="46070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70000" lnSpcReduction="20000"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Voom</a:t>
            </a:r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/ </a:t>
            </a:r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Limma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321813" y="8699"/>
            <a:ext cx="18179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dirty="0" err="1" smtClean="0"/>
              <a:t>gCrisprTools</a:t>
            </a:r>
            <a:r>
              <a:rPr lang="en-US" sz="1200" dirty="0" smtClean="0"/>
              <a:t> Workflow (Overall Pipeline)</a:t>
            </a:r>
            <a:endParaRPr lang="en-US" sz="1200" dirty="0"/>
          </a:p>
        </p:txBody>
      </p:sp>
      <p:sp>
        <p:nvSpPr>
          <p:cNvPr id="15" name="Rounded Rectangle 14"/>
          <p:cNvSpPr/>
          <p:nvPr/>
        </p:nvSpPr>
        <p:spPr>
          <a:xfrm>
            <a:off x="2531181" y="288365"/>
            <a:ext cx="3862008" cy="382414"/>
          </a:xfrm>
          <a:prstGeom prst="roundRect">
            <a:avLst/>
          </a:prstGeom>
          <a:solidFill>
            <a:schemeClr val="accent4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2500" lnSpcReduction="10000"/>
          </a:bodyPr>
          <a:lstStyle/>
          <a:p>
            <a:pPr algn="ctr"/>
            <a:r>
              <a:rPr lang="en-US" dirty="0" err="1" smtClean="0">
                <a:solidFill>
                  <a:schemeClr val="bg1"/>
                </a:solidFill>
              </a:rPr>
              <a:t>ExpressionPlot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7" name="Rounded Rectangle 16"/>
          <p:cNvSpPr/>
          <p:nvPr/>
        </p:nvSpPr>
        <p:spPr>
          <a:xfrm>
            <a:off x="283189" y="1625236"/>
            <a:ext cx="1697283" cy="853090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2500" lnSpcReduction="20000"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Additional Preprocessing/ Normalization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0" name="Rounded Rectangle 19"/>
          <p:cNvSpPr/>
          <p:nvPr/>
        </p:nvSpPr>
        <p:spPr>
          <a:xfrm>
            <a:off x="6734171" y="4839413"/>
            <a:ext cx="1955348" cy="936434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Report Generation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2" name="Rounded Rectangle 21"/>
          <p:cNvSpPr/>
          <p:nvPr/>
        </p:nvSpPr>
        <p:spPr>
          <a:xfrm>
            <a:off x="761928" y="5775846"/>
            <a:ext cx="2069133" cy="912398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2500"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Gene or Hypothesis-Specific Analyses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8" name="Rounded Rectangle 27"/>
          <p:cNvSpPr/>
          <p:nvPr/>
        </p:nvSpPr>
        <p:spPr>
          <a:xfrm>
            <a:off x="5364882" y="1805165"/>
            <a:ext cx="2234081" cy="1413436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Quality Control </a:t>
            </a:r>
          </a:p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&amp; </a:t>
            </a:r>
          </a:p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Experiment-Level Evaluation</a:t>
            </a:r>
          </a:p>
        </p:txBody>
      </p:sp>
      <p:sp>
        <p:nvSpPr>
          <p:cNvPr id="31" name="Rounded Rectangle 30"/>
          <p:cNvSpPr/>
          <p:nvPr/>
        </p:nvSpPr>
        <p:spPr>
          <a:xfrm>
            <a:off x="3118616" y="5775846"/>
            <a:ext cx="2069133" cy="912398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Contrast-level Analyses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9" name="Rounded Rectangle 38"/>
          <p:cNvSpPr/>
          <p:nvPr/>
        </p:nvSpPr>
        <p:spPr>
          <a:xfrm>
            <a:off x="194083" y="127408"/>
            <a:ext cx="1388993" cy="685912"/>
          </a:xfrm>
          <a:prstGeom prst="roundRect">
            <a:avLst/>
          </a:prstGeom>
          <a:solidFill>
            <a:schemeClr val="accent4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77500" lnSpcReduction="20000"/>
          </a:bodyPr>
          <a:lstStyle/>
          <a:p>
            <a:pPr algn="ctr"/>
            <a:r>
              <a:rPr lang="en-US" dirty="0" err="1" smtClean="0">
                <a:solidFill>
                  <a:srgbClr val="FFFFFF"/>
                </a:solidFill>
              </a:rPr>
              <a:t>ExpressionPlot</a:t>
            </a:r>
            <a:r>
              <a:rPr lang="en-US" dirty="0" smtClean="0">
                <a:solidFill>
                  <a:srgbClr val="FFFFFF"/>
                </a:solidFill>
              </a:rPr>
              <a:t> NGS Control Panel</a:t>
            </a:r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40" name="Rounded Rectangle 39"/>
          <p:cNvSpPr/>
          <p:nvPr/>
        </p:nvSpPr>
        <p:spPr>
          <a:xfrm>
            <a:off x="1583076" y="4097188"/>
            <a:ext cx="2809524" cy="1054470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Gene-Level Statistics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42" name="Rounded Rectangle 41"/>
          <p:cNvSpPr/>
          <p:nvPr/>
        </p:nvSpPr>
        <p:spPr>
          <a:xfrm>
            <a:off x="1583076" y="2686032"/>
            <a:ext cx="2809524" cy="1095512"/>
          </a:xfrm>
          <a:prstGeom prst="roundRect">
            <a:avLst/>
          </a:prstGeom>
          <a:solidFill>
            <a:srgbClr val="F9C57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Experimental Contrast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cxnSp>
        <p:nvCxnSpPr>
          <p:cNvPr id="44" name="Elbow Connector 43"/>
          <p:cNvCxnSpPr>
            <a:stCxn id="17" idx="3"/>
          </p:cNvCxnSpPr>
          <p:nvPr/>
        </p:nvCxnSpPr>
        <p:spPr>
          <a:xfrm flipV="1">
            <a:off x="1980472" y="1555750"/>
            <a:ext cx="686528" cy="496031"/>
          </a:xfrm>
          <a:prstGeom prst="bentConnector3">
            <a:avLst>
              <a:gd name="adj1" fmla="val 100872"/>
            </a:avLst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/>
          <p:cNvCxnSpPr>
            <a:stCxn id="6" idx="2"/>
            <a:endCxn id="17" idx="0"/>
          </p:cNvCxnSpPr>
          <p:nvPr/>
        </p:nvCxnSpPr>
        <p:spPr>
          <a:xfrm rot="10800000" flipV="1">
            <a:off x="1131831" y="1287276"/>
            <a:ext cx="1134056" cy="337960"/>
          </a:xfrm>
          <a:prstGeom prst="bentConnector2">
            <a:avLst/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8" name="Elbow Connector 47"/>
          <p:cNvCxnSpPr>
            <a:stCxn id="6" idx="1"/>
            <a:endCxn id="42" idx="0"/>
          </p:cNvCxnSpPr>
          <p:nvPr/>
        </p:nvCxnSpPr>
        <p:spPr>
          <a:xfrm rot="5400000">
            <a:off x="2397113" y="2095306"/>
            <a:ext cx="1181452" cy="1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2" name="Elbow Connector 51"/>
          <p:cNvCxnSpPr>
            <a:stCxn id="7" idx="1"/>
            <a:endCxn id="40" idx="3"/>
          </p:cNvCxnSpPr>
          <p:nvPr/>
        </p:nvCxnSpPr>
        <p:spPr>
          <a:xfrm rot="5400000">
            <a:off x="3001246" y="2883055"/>
            <a:ext cx="3132723" cy="350013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65"/>
          <p:cNvCxnSpPr>
            <a:stCxn id="6" idx="1"/>
          </p:cNvCxnSpPr>
          <p:nvPr/>
        </p:nvCxnSpPr>
        <p:spPr>
          <a:xfrm rot="16200000" flipH="1">
            <a:off x="3774756" y="717662"/>
            <a:ext cx="805295" cy="2379129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7" name="Elbow Connector 86"/>
          <p:cNvCxnSpPr>
            <a:stCxn id="8" idx="1"/>
            <a:endCxn id="28" idx="0"/>
          </p:cNvCxnSpPr>
          <p:nvPr/>
        </p:nvCxnSpPr>
        <p:spPr>
          <a:xfrm rot="16200000" flipH="1">
            <a:off x="6331630" y="1654871"/>
            <a:ext cx="300585" cy="1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9" name="Elbow Connector 98"/>
          <p:cNvCxnSpPr>
            <a:stCxn id="11" idx="3"/>
            <a:endCxn id="42" idx="1"/>
          </p:cNvCxnSpPr>
          <p:nvPr/>
        </p:nvCxnSpPr>
        <p:spPr>
          <a:xfrm>
            <a:off x="1185062" y="3233788"/>
            <a:ext cx="39801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5" name="Elbow Connector 124"/>
          <p:cNvCxnSpPr>
            <a:stCxn id="40" idx="2"/>
            <a:endCxn id="22" idx="0"/>
          </p:cNvCxnSpPr>
          <p:nvPr/>
        </p:nvCxnSpPr>
        <p:spPr>
          <a:xfrm rot="5400000">
            <a:off x="2080073" y="4868081"/>
            <a:ext cx="624188" cy="119134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8" name="Elbow Connector 127"/>
          <p:cNvCxnSpPr>
            <a:stCxn id="40" idx="2"/>
            <a:endCxn id="31" idx="0"/>
          </p:cNvCxnSpPr>
          <p:nvPr/>
        </p:nvCxnSpPr>
        <p:spPr>
          <a:xfrm rot="16200000" flipH="1">
            <a:off x="3258416" y="4881079"/>
            <a:ext cx="624188" cy="1165345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1" name="Elbow Connector 160"/>
          <p:cNvCxnSpPr>
            <a:stCxn id="31" idx="3"/>
            <a:endCxn id="20" idx="2"/>
          </p:cNvCxnSpPr>
          <p:nvPr/>
        </p:nvCxnSpPr>
        <p:spPr>
          <a:xfrm flipV="1">
            <a:off x="5187749" y="5775847"/>
            <a:ext cx="2524096" cy="456198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0" name="Elbow Connector 98"/>
          <p:cNvCxnSpPr>
            <a:stCxn id="42" idx="2"/>
            <a:endCxn id="40" idx="0"/>
          </p:cNvCxnSpPr>
          <p:nvPr/>
        </p:nvCxnSpPr>
        <p:spPr>
          <a:xfrm>
            <a:off x="2987838" y="3781544"/>
            <a:ext cx="0" cy="31564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5" name="Elbow Connector 98"/>
          <p:cNvCxnSpPr>
            <a:stCxn id="15" idx="2"/>
            <a:endCxn id="6" idx="3"/>
          </p:cNvCxnSpPr>
          <p:nvPr/>
        </p:nvCxnSpPr>
        <p:spPr>
          <a:xfrm rot="5400000">
            <a:off x="3525416" y="133202"/>
            <a:ext cx="399193" cy="147434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8" name="Elbow Connector 98"/>
          <p:cNvCxnSpPr>
            <a:stCxn id="15" idx="2"/>
            <a:endCxn id="7" idx="3"/>
          </p:cNvCxnSpPr>
          <p:nvPr/>
        </p:nvCxnSpPr>
        <p:spPr>
          <a:xfrm rot="16200000" flipH="1">
            <a:off x="4409243" y="723721"/>
            <a:ext cx="386313" cy="28042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9" name="Elbow Connector 98"/>
          <p:cNvCxnSpPr>
            <a:stCxn id="15" idx="2"/>
            <a:endCxn id="8" idx="3"/>
          </p:cNvCxnSpPr>
          <p:nvPr/>
        </p:nvCxnSpPr>
        <p:spPr>
          <a:xfrm rot="16200000" flipH="1">
            <a:off x="5272457" y="-139494"/>
            <a:ext cx="399193" cy="201973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4" name="Elbow Connector 98"/>
          <p:cNvCxnSpPr>
            <a:stCxn id="39" idx="3"/>
            <a:endCxn id="15" idx="1"/>
          </p:cNvCxnSpPr>
          <p:nvPr/>
        </p:nvCxnSpPr>
        <p:spPr>
          <a:xfrm>
            <a:off x="1583076" y="470364"/>
            <a:ext cx="948105" cy="920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7" name="Elbow Connector 216"/>
          <p:cNvCxnSpPr>
            <a:stCxn id="20" idx="0"/>
            <a:endCxn id="15" idx="3"/>
          </p:cNvCxnSpPr>
          <p:nvPr/>
        </p:nvCxnSpPr>
        <p:spPr>
          <a:xfrm rot="16200000" flipV="1">
            <a:off x="4872597" y="2000165"/>
            <a:ext cx="4359841" cy="1318656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7" name="Elbow Connector 226"/>
          <p:cNvCxnSpPr>
            <a:stCxn id="28" idx="2"/>
          </p:cNvCxnSpPr>
          <p:nvPr/>
        </p:nvCxnSpPr>
        <p:spPr>
          <a:xfrm rot="16200000" flipH="1">
            <a:off x="5702888" y="3997635"/>
            <a:ext cx="1810319" cy="252249"/>
          </a:xfrm>
          <a:prstGeom prst="bentConnector3">
            <a:avLst>
              <a:gd name="adj1" fmla="val 99493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4" name="Elbow Connector 98"/>
          <p:cNvCxnSpPr/>
          <p:nvPr/>
        </p:nvCxnSpPr>
        <p:spPr>
          <a:xfrm flipH="1">
            <a:off x="3905502" y="670780"/>
            <a:ext cx="1" cy="2015252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2691881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/>
          <p:cNvSpPr txBox="1"/>
          <p:nvPr/>
        </p:nvSpPr>
        <p:spPr>
          <a:xfrm>
            <a:off x="7321813" y="-34796"/>
            <a:ext cx="18179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dirty="0" err="1" smtClean="0"/>
              <a:t>gCrisprTools</a:t>
            </a:r>
            <a:r>
              <a:rPr lang="en-US" sz="1200" dirty="0" smtClean="0"/>
              <a:t> Workflow (Quality Control)</a:t>
            </a:r>
            <a:endParaRPr lang="en-US" sz="1200" dirty="0"/>
          </a:p>
        </p:txBody>
      </p:sp>
      <p:sp>
        <p:nvSpPr>
          <p:cNvPr id="16" name="Rounded Rectangle 15"/>
          <p:cNvSpPr/>
          <p:nvPr/>
        </p:nvSpPr>
        <p:spPr>
          <a:xfrm>
            <a:off x="7110998" y="3137811"/>
            <a:ext cx="1857249" cy="460702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77500" lnSpcReduction="20000"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addCrisprReportToEP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0" name="Rounded Rectangle 19"/>
          <p:cNvSpPr/>
          <p:nvPr/>
        </p:nvSpPr>
        <p:spPr>
          <a:xfrm>
            <a:off x="7110999" y="4414854"/>
            <a:ext cx="1857249" cy="1213337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makeReport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2" name="Rounded Rectangle 21"/>
          <p:cNvSpPr/>
          <p:nvPr/>
        </p:nvSpPr>
        <p:spPr>
          <a:xfrm>
            <a:off x="1470208" y="1838306"/>
            <a:ext cx="2446256" cy="914400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gRNARankByReplicate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8" name="Rounded Rectangle 27"/>
          <p:cNvSpPr/>
          <p:nvPr/>
        </p:nvSpPr>
        <p:spPr>
          <a:xfrm>
            <a:off x="4580307" y="2024834"/>
            <a:ext cx="2087572" cy="1112978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alignmentChart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9" name="Rounded Rectangle 28"/>
          <p:cNvSpPr/>
          <p:nvPr/>
        </p:nvSpPr>
        <p:spPr>
          <a:xfrm>
            <a:off x="4580307" y="3488260"/>
            <a:ext cx="2087572" cy="1200450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viewControls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4" name="Rounded Rectangle 33"/>
          <p:cNvSpPr/>
          <p:nvPr/>
        </p:nvSpPr>
        <p:spPr>
          <a:xfrm>
            <a:off x="1470208" y="3068140"/>
            <a:ext cx="2446255" cy="914400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rawCountDensities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7" name="Snip Same Side Corner Rectangle 36"/>
          <p:cNvSpPr/>
          <p:nvPr/>
        </p:nvSpPr>
        <p:spPr>
          <a:xfrm>
            <a:off x="2265887" y="1069972"/>
            <a:ext cx="1443903" cy="434608"/>
          </a:xfrm>
          <a:prstGeom prst="snip2SameRect">
            <a:avLst>
              <a:gd name="adj1" fmla="val 0"/>
              <a:gd name="adj2" fmla="val 18583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85000" lnSpcReduction="10000"/>
          </a:bodyPr>
          <a:lstStyle/>
          <a:p>
            <a:pPr algn="ctr"/>
            <a:r>
              <a:rPr lang="en-US" dirty="0" err="1" smtClean="0"/>
              <a:t>ExpressionSet</a:t>
            </a:r>
            <a:endParaRPr lang="en-US" dirty="0" smtClean="0"/>
          </a:p>
        </p:txBody>
      </p:sp>
      <p:sp>
        <p:nvSpPr>
          <p:cNvPr id="38" name="Snip Same Side Corner Rectangle 37"/>
          <p:cNvSpPr/>
          <p:nvPr/>
        </p:nvSpPr>
        <p:spPr>
          <a:xfrm>
            <a:off x="4020661" y="1057092"/>
            <a:ext cx="1443903" cy="434608"/>
          </a:xfrm>
          <a:prstGeom prst="snip2SameRect">
            <a:avLst>
              <a:gd name="adj1" fmla="val 0"/>
              <a:gd name="adj2" fmla="val 18583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/>
              <a:t>Annotation</a:t>
            </a:r>
          </a:p>
        </p:txBody>
      </p:sp>
      <p:sp>
        <p:nvSpPr>
          <p:cNvPr id="41" name="Snip Same Side Corner Rectangle 40"/>
          <p:cNvSpPr/>
          <p:nvPr/>
        </p:nvSpPr>
        <p:spPr>
          <a:xfrm>
            <a:off x="5759970" y="1069972"/>
            <a:ext cx="1443903" cy="434608"/>
          </a:xfrm>
          <a:prstGeom prst="snip2SameRect">
            <a:avLst>
              <a:gd name="adj1" fmla="val 0"/>
              <a:gd name="adj2" fmla="val 18583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62500" lnSpcReduction="20000"/>
          </a:bodyPr>
          <a:lstStyle/>
          <a:p>
            <a:pPr algn="ctr"/>
            <a:r>
              <a:rPr lang="en-US" dirty="0" smtClean="0"/>
              <a:t>Alignment </a:t>
            </a:r>
          </a:p>
          <a:p>
            <a:pPr algn="ctr"/>
            <a:r>
              <a:rPr lang="en-US" dirty="0" smtClean="0"/>
              <a:t>Statistics</a:t>
            </a:r>
          </a:p>
        </p:txBody>
      </p:sp>
      <p:sp>
        <p:nvSpPr>
          <p:cNvPr id="42" name="Rounded Rectangle 41"/>
          <p:cNvSpPr/>
          <p:nvPr/>
        </p:nvSpPr>
        <p:spPr>
          <a:xfrm>
            <a:off x="2531181" y="288365"/>
            <a:ext cx="3862008" cy="382414"/>
          </a:xfrm>
          <a:prstGeom prst="roundRect">
            <a:avLst/>
          </a:prstGeom>
          <a:solidFill>
            <a:schemeClr val="accent4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2500" lnSpcReduction="10000"/>
          </a:bodyPr>
          <a:lstStyle/>
          <a:p>
            <a:pPr algn="ctr"/>
            <a:r>
              <a:rPr lang="en-US" dirty="0" err="1" smtClean="0">
                <a:solidFill>
                  <a:schemeClr val="bg1"/>
                </a:solidFill>
              </a:rPr>
              <a:t>ExpressionPlot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43" name="Rounded Rectangle 42"/>
          <p:cNvSpPr/>
          <p:nvPr/>
        </p:nvSpPr>
        <p:spPr>
          <a:xfrm>
            <a:off x="194083" y="127408"/>
            <a:ext cx="1388993" cy="685912"/>
          </a:xfrm>
          <a:prstGeom prst="roundRect">
            <a:avLst/>
          </a:prstGeom>
          <a:solidFill>
            <a:schemeClr val="accent4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77500" lnSpcReduction="20000"/>
          </a:bodyPr>
          <a:lstStyle/>
          <a:p>
            <a:pPr algn="ctr"/>
            <a:r>
              <a:rPr lang="en-US" dirty="0" err="1" smtClean="0">
                <a:solidFill>
                  <a:srgbClr val="FFFFFF"/>
                </a:solidFill>
              </a:rPr>
              <a:t>ExpressionPlot</a:t>
            </a:r>
            <a:r>
              <a:rPr lang="en-US" dirty="0" smtClean="0">
                <a:solidFill>
                  <a:srgbClr val="FFFFFF"/>
                </a:solidFill>
              </a:rPr>
              <a:t> NGS Control Panel</a:t>
            </a:r>
            <a:endParaRPr lang="en-US" dirty="0">
              <a:solidFill>
                <a:srgbClr val="FFFFFF"/>
              </a:solidFill>
            </a:endParaRPr>
          </a:p>
        </p:txBody>
      </p:sp>
      <p:cxnSp>
        <p:nvCxnSpPr>
          <p:cNvPr id="44" name="Elbow Connector 98"/>
          <p:cNvCxnSpPr>
            <a:stCxn id="42" idx="2"/>
            <a:endCxn id="37" idx="3"/>
          </p:cNvCxnSpPr>
          <p:nvPr/>
        </p:nvCxnSpPr>
        <p:spPr>
          <a:xfrm rot="5400000">
            <a:off x="3525416" y="133202"/>
            <a:ext cx="399193" cy="147434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98"/>
          <p:cNvCxnSpPr>
            <a:stCxn id="42" idx="2"/>
            <a:endCxn id="38" idx="3"/>
          </p:cNvCxnSpPr>
          <p:nvPr/>
        </p:nvCxnSpPr>
        <p:spPr>
          <a:xfrm rot="16200000" flipH="1">
            <a:off x="4409243" y="723721"/>
            <a:ext cx="386313" cy="28042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" name="Elbow Connector 98"/>
          <p:cNvCxnSpPr>
            <a:stCxn id="42" idx="2"/>
            <a:endCxn id="41" idx="3"/>
          </p:cNvCxnSpPr>
          <p:nvPr/>
        </p:nvCxnSpPr>
        <p:spPr>
          <a:xfrm rot="16200000" flipH="1">
            <a:off x="5272457" y="-139494"/>
            <a:ext cx="399193" cy="2019737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7" name="Elbow Connector 98"/>
          <p:cNvCxnSpPr>
            <a:stCxn id="43" idx="3"/>
            <a:endCxn id="42" idx="1"/>
          </p:cNvCxnSpPr>
          <p:nvPr/>
        </p:nvCxnSpPr>
        <p:spPr>
          <a:xfrm>
            <a:off x="1583076" y="470364"/>
            <a:ext cx="948105" cy="920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8" name="Elbow Connector 98"/>
          <p:cNvCxnSpPr>
            <a:stCxn id="16" idx="0"/>
            <a:endCxn id="42" idx="3"/>
          </p:cNvCxnSpPr>
          <p:nvPr/>
        </p:nvCxnSpPr>
        <p:spPr>
          <a:xfrm rot="16200000" flipV="1">
            <a:off x="5887287" y="985475"/>
            <a:ext cx="2658239" cy="1646434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9" name="Elbow Connector 98"/>
          <p:cNvCxnSpPr>
            <a:stCxn id="20" idx="0"/>
            <a:endCxn id="16" idx="2"/>
          </p:cNvCxnSpPr>
          <p:nvPr/>
        </p:nvCxnSpPr>
        <p:spPr>
          <a:xfrm rot="16200000" flipV="1">
            <a:off x="7631454" y="4006683"/>
            <a:ext cx="816341" cy="1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1" name="Rounded Rectangle 50"/>
          <p:cNvSpPr/>
          <p:nvPr/>
        </p:nvSpPr>
        <p:spPr>
          <a:xfrm>
            <a:off x="7110998" y="5881991"/>
            <a:ext cx="1857249" cy="849009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  <a:ln w="38100" cmpd="sng"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2500" lnSpcReduction="20000"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Contrast-level Analyses</a:t>
            </a:r>
          </a:p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(Next Slide)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cxnSp>
        <p:nvCxnSpPr>
          <p:cNvPr id="53" name="Elbow Connector 98"/>
          <p:cNvCxnSpPr>
            <a:stCxn id="51" idx="0"/>
            <a:endCxn id="20" idx="2"/>
          </p:cNvCxnSpPr>
          <p:nvPr/>
        </p:nvCxnSpPr>
        <p:spPr>
          <a:xfrm rot="5400000" flipH="1" flipV="1">
            <a:off x="7912723" y="5755091"/>
            <a:ext cx="253800" cy="1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8" name="Elbow Connector 98"/>
          <p:cNvCxnSpPr>
            <a:stCxn id="41" idx="1"/>
            <a:endCxn id="28" idx="0"/>
          </p:cNvCxnSpPr>
          <p:nvPr/>
        </p:nvCxnSpPr>
        <p:spPr>
          <a:xfrm rot="5400000">
            <a:off x="5792881" y="1335793"/>
            <a:ext cx="520254" cy="857829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98"/>
          <p:cNvCxnSpPr/>
          <p:nvPr/>
        </p:nvCxnSpPr>
        <p:spPr>
          <a:xfrm>
            <a:off x="6667878" y="2528342"/>
            <a:ext cx="443120" cy="2240280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9" name="Elbow Connector 98"/>
          <p:cNvCxnSpPr>
            <a:stCxn id="29" idx="2"/>
          </p:cNvCxnSpPr>
          <p:nvPr/>
        </p:nvCxnSpPr>
        <p:spPr>
          <a:xfrm rot="16200000" flipH="1">
            <a:off x="6258809" y="4053993"/>
            <a:ext cx="217473" cy="1486905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3" name="Elbow Connector 98"/>
          <p:cNvCxnSpPr>
            <a:endCxn id="20" idx="1"/>
          </p:cNvCxnSpPr>
          <p:nvPr/>
        </p:nvCxnSpPr>
        <p:spPr>
          <a:xfrm>
            <a:off x="3916464" y="2380406"/>
            <a:ext cx="3194535" cy="2641117"/>
          </a:xfrm>
          <a:prstGeom prst="bentConnector3">
            <a:avLst>
              <a:gd name="adj1" fmla="val 11247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8" name="Elbow Connector 98"/>
          <p:cNvCxnSpPr>
            <a:stCxn id="34" idx="3"/>
          </p:cNvCxnSpPr>
          <p:nvPr/>
        </p:nvCxnSpPr>
        <p:spPr>
          <a:xfrm>
            <a:off x="3916463" y="3525340"/>
            <a:ext cx="3194535" cy="1636234"/>
          </a:xfrm>
          <a:prstGeom prst="bentConnector3">
            <a:avLst>
              <a:gd name="adj1" fmla="val 77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9" name="Elbow Connector 98"/>
          <p:cNvCxnSpPr>
            <a:stCxn id="21" idx="3"/>
          </p:cNvCxnSpPr>
          <p:nvPr/>
        </p:nvCxnSpPr>
        <p:spPr>
          <a:xfrm>
            <a:off x="3916464" y="4755174"/>
            <a:ext cx="3194535" cy="568666"/>
          </a:xfrm>
          <a:prstGeom prst="bentConnector3">
            <a:avLst>
              <a:gd name="adj1" fmla="val 3884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5" name="Elbow Connector 98"/>
          <p:cNvCxnSpPr>
            <a:stCxn id="37" idx="1"/>
            <a:endCxn id="22" idx="1"/>
          </p:cNvCxnSpPr>
          <p:nvPr/>
        </p:nvCxnSpPr>
        <p:spPr>
          <a:xfrm rot="5400000">
            <a:off x="1833561" y="1141228"/>
            <a:ext cx="790926" cy="1517631"/>
          </a:xfrm>
          <a:prstGeom prst="bentConnector4">
            <a:avLst>
              <a:gd name="adj1" fmla="val 21097"/>
              <a:gd name="adj2" fmla="val 114393"/>
            </a:avLst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8" name="Elbow Connector 98"/>
          <p:cNvCxnSpPr>
            <a:stCxn id="37" idx="1"/>
            <a:endCxn id="34" idx="1"/>
          </p:cNvCxnSpPr>
          <p:nvPr/>
        </p:nvCxnSpPr>
        <p:spPr>
          <a:xfrm rot="5400000">
            <a:off x="1218644" y="1756145"/>
            <a:ext cx="2020760" cy="1517631"/>
          </a:xfrm>
          <a:prstGeom prst="bentConnector4">
            <a:avLst>
              <a:gd name="adj1" fmla="val 8017"/>
              <a:gd name="adj2" fmla="val 115063"/>
            </a:avLst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2" name="Elbow Connector 98"/>
          <p:cNvCxnSpPr>
            <a:stCxn id="37" idx="1"/>
            <a:endCxn id="21" idx="1"/>
          </p:cNvCxnSpPr>
          <p:nvPr/>
        </p:nvCxnSpPr>
        <p:spPr>
          <a:xfrm rot="5400000">
            <a:off x="603727" y="2371062"/>
            <a:ext cx="3250594" cy="1517631"/>
          </a:xfrm>
          <a:prstGeom prst="bentConnector4">
            <a:avLst>
              <a:gd name="adj1" fmla="val 4835"/>
              <a:gd name="adj2" fmla="val 115732"/>
            </a:avLst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1" name="Elbow Connector 98"/>
          <p:cNvCxnSpPr>
            <a:stCxn id="38" idx="1"/>
            <a:endCxn id="29" idx="1"/>
          </p:cNvCxnSpPr>
          <p:nvPr/>
        </p:nvCxnSpPr>
        <p:spPr>
          <a:xfrm rot="5400000">
            <a:off x="3363068" y="2708939"/>
            <a:ext cx="2596785" cy="162306"/>
          </a:xfrm>
          <a:prstGeom prst="bentConnector4">
            <a:avLst>
              <a:gd name="adj1" fmla="val 11644"/>
              <a:gd name="adj2" fmla="val 214048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3" name="Rounded Rectangle 32"/>
          <p:cNvSpPr/>
          <p:nvPr/>
        </p:nvSpPr>
        <p:spPr>
          <a:xfrm>
            <a:off x="1470208" y="5527808"/>
            <a:ext cx="2446256" cy="914400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 anchorCtr="0">
            <a:normAutofit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guideCDF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1" name="Rounded Rectangle 20"/>
          <p:cNvSpPr/>
          <p:nvPr/>
        </p:nvSpPr>
        <p:spPr>
          <a:xfrm>
            <a:off x="1470208" y="4297974"/>
            <a:ext cx="2446256" cy="914400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 anchorCtr="0">
            <a:normAutofit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GCbias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cxnSp>
        <p:nvCxnSpPr>
          <p:cNvPr id="50" name="Elbow Connector 98"/>
          <p:cNvCxnSpPr>
            <a:stCxn id="33" idx="3"/>
          </p:cNvCxnSpPr>
          <p:nvPr/>
        </p:nvCxnSpPr>
        <p:spPr>
          <a:xfrm flipV="1">
            <a:off x="3916464" y="5476240"/>
            <a:ext cx="3194534" cy="508768"/>
          </a:xfrm>
          <a:prstGeom prst="bentConnector3">
            <a:avLst>
              <a:gd name="adj1" fmla="val 452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4" name="Elbow Connector 98"/>
          <p:cNvCxnSpPr/>
          <p:nvPr/>
        </p:nvCxnSpPr>
        <p:spPr>
          <a:xfrm rot="5400000">
            <a:off x="-11190" y="3067260"/>
            <a:ext cx="4480428" cy="1517631"/>
          </a:xfrm>
          <a:prstGeom prst="bentConnector4">
            <a:avLst>
              <a:gd name="adj1" fmla="val 1812"/>
              <a:gd name="adj2" fmla="val 115732"/>
            </a:avLst>
          </a:prstGeom>
          <a:ln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56260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47" name="Elbow Connector 98"/>
          <p:cNvCxnSpPr>
            <a:endCxn id="63" idx="1"/>
          </p:cNvCxnSpPr>
          <p:nvPr/>
        </p:nvCxnSpPr>
        <p:spPr>
          <a:xfrm rot="5400000" flipH="1" flipV="1">
            <a:off x="4442470" y="4417719"/>
            <a:ext cx="1715786" cy="404213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" name="Rounded Rectangle 10"/>
          <p:cNvSpPr/>
          <p:nvPr/>
        </p:nvSpPr>
        <p:spPr>
          <a:xfrm>
            <a:off x="1477337" y="3125450"/>
            <a:ext cx="1722247" cy="678514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85000" lnSpcReduction="10000"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Generate Contrast</a:t>
            </a:r>
          </a:p>
          <a:p>
            <a:pPr algn="ctr"/>
            <a:r>
              <a:rPr lang="en-US" dirty="0">
                <a:solidFill>
                  <a:schemeClr val="bg2">
                    <a:lumMod val="25000"/>
                  </a:schemeClr>
                </a:solidFill>
              </a:rPr>
              <a:t>(</a:t>
            </a:r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Voom</a:t>
            </a:r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/</a:t>
            </a:r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Limma</a:t>
            </a:r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)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321813" y="-26097"/>
            <a:ext cx="18179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dirty="0" err="1" smtClean="0"/>
              <a:t>gCrisprTools</a:t>
            </a:r>
            <a:r>
              <a:rPr lang="en-US" sz="1200" dirty="0" smtClean="0"/>
              <a:t> Workflow (Target Prioritization)</a:t>
            </a:r>
            <a:endParaRPr lang="en-US" sz="1200" dirty="0"/>
          </a:p>
        </p:txBody>
      </p:sp>
      <p:sp>
        <p:nvSpPr>
          <p:cNvPr id="16" name="Rounded Rectangle 15"/>
          <p:cNvSpPr/>
          <p:nvPr/>
        </p:nvSpPr>
        <p:spPr>
          <a:xfrm>
            <a:off x="7110998" y="2078029"/>
            <a:ext cx="1857249" cy="460702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77500" lnSpcReduction="20000"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addCrisprReportToEP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8" name="Rounded Rectangle 17"/>
          <p:cNvSpPr/>
          <p:nvPr/>
        </p:nvSpPr>
        <p:spPr>
          <a:xfrm>
            <a:off x="2594907" y="2335898"/>
            <a:ext cx="1593830" cy="460702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85000" lnSpcReduction="10000"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normalizeSpline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19" name="Rounded Rectangle 18"/>
          <p:cNvSpPr/>
          <p:nvPr/>
        </p:nvSpPr>
        <p:spPr>
          <a:xfrm>
            <a:off x="487702" y="2335898"/>
            <a:ext cx="1593830" cy="460702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77500" lnSpcReduction="20000"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normalizeBySlope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0" name="Rounded Rectangle 19"/>
          <p:cNvSpPr/>
          <p:nvPr/>
        </p:nvSpPr>
        <p:spPr>
          <a:xfrm>
            <a:off x="7233111" y="4161825"/>
            <a:ext cx="1612439" cy="1219315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makeReport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3" name="Rounded Rectangle 22"/>
          <p:cNvSpPr/>
          <p:nvPr/>
        </p:nvSpPr>
        <p:spPr>
          <a:xfrm>
            <a:off x="1840184" y="5457049"/>
            <a:ext cx="1786972" cy="811350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generateResults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24" name="Rounded Rectangle 23"/>
          <p:cNvSpPr/>
          <p:nvPr/>
        </p:nvSpPr>
        <p:spPr>
          <a:xfrm>
            <a:off x="92521" y="5846216"/>
            <a:ext cx="1490555" cy="333392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85000" lnSpcReduction="10000"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DirectionalTests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0" name="Rounded Rectangle 29"/>
          <p:cNvSpPr/>
          <p:nvPr/>
        </p:nvSpPr>
        <p:spPr>
          <a:xfrm>
            <a:off x="5726506" y="4786663"/>
            <a:ext cx="1238636" cy="460702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topTargets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1" name="Rounded Rectangle 30"/>
          <p:cNvSpPr/>
          <p:nvPr/>
        </p:nvSpPr>
        <p:spPr>
          <a:xfrm>
            <a:off x="5859856" y="5399192"/>
            <a:ext cx="1238636" cy="460702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85000" lnSpcReduction="10000"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stackGuides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2" name="Rounded Rectangle 31"/>
          <p:cNvSpPr/>
          <p:nvPr/>
        </p:nvSpPr>
        <p:spPr>
          <a:xfrm>
            <a:off x="92521" y="6415374"/>
            <a:ext cx="1490555" cy="333392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2500" lnSpcReduction="20000"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RRAaPvals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5" name="Rounded Rectangle 34"/>
          <p:cNvSpPr/>
          <p:nvPr/>
        </p:nvSpPr>
        <p:spPr>
          <a:xfrm>
            <a:off x="92521" y="5277058"/>
            <a:ext cx="1490555" cy="333392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2500" lnSpcReduction="20000"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preprocessFit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6" name="Rounded Rectangle 35"/>
          <p:cNvSpPr/>
          <p:nvPr/>
        </p:nvSpPr>
        <p:spPr>
          <a:xfrm>
            <a:off x="5628379" y="2252170"/>
            <a:ext cx="1098185" cy="35123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85000" lnSpcReduction="10000"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multiGSEA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grpSp>
        <p:nvGrpSpPr>
          <p:cNvPr id="166" name="Group 165"/>
          <p:cNvGrpSpPr/>
          <p:nvPr/>
        </p:nvGrpSpPr>
        <p:grpSpPr>
          <a:xfrm>
            <a:off x="3656176" y="2970181"/>
            <a:ext cx="1328578" cy="1513202"/>
            <a:chOff x="6481922" y="2373297"/>
            <a:chExt cx="1328578" cy="1513202"/>
          </a:xfrm>
        </p:grpSpPr>
        <p:sp>
          <p:nvSpPr>
            <p:cNvPr id="165" name="Rectangle 164"/>
            <p:cNvSpPr/>
            <p:nvPr/>
          </p:nvSpPr>
          <p:spPr>
            <a:xfrm>
              <a:off x="6481922" y="2373297"/>
              <a:ext cx="1328578" cy="1513202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t" anchorCtr="1"/>
            <a:lstStyle/>
            <a:p>
              <a:pPr algn="ctr"/>
              <a:r>
                <a:rPr lang="en-US" sz="1200" dirty="0" smtClean="0">
                  <a:solidFill>
                    <a:schemeClr val="tx1"/>
                  </a:solidFill>
                </a:rPr>
                <a:t>Target Inspection</a:t>
              </a:r>
              <a:endParaRPr 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22" name="Rounded Rectangle 21"/>
            <p:cNvSpPr/>
            <p:nvPr/>
          </p:nvSpPr>
          <p:spPr>
            <a:xfrm>
              <a:off x="6583689" y="2695306"/>
              <a:ext cx="1117901" cy="460702"/>
            </a:xfrm>
            <a:prstGeom prst="roundRect">
              <a:avLst/>
            </a:prstGeom>
            <a:solidFill>
              <a:schemeClr val="accent3">
                <a:lumMod val="60000"/>
                <a:lumOff val="40000"/>
              </a:schemeClr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rmAutofit fontScale="70000" lnSpcReduction="20000"/>
            </a:bodyPr>
            <a:lstStyle/>
            <a:p>
              <a:pPr algn="ctr"/>
              <a:r>
                <a:rPr lang="en-US" dirty="0" err="1" smtClean="0">
                  <a:solidFill>
                    <a:schemeClr val="bg2">
                      <a:lumMod val="25000"/>
                    </a:schemeClr>
                  </a:solidFill>
                </a:rPr>
                <a:t>gRNARankByReplicate</a:t>
              </a:r>
              <a:endParaRPr lang="en-US" dirty="0">
                <a:solidFill>
                  <a:schemeClr val="bg2">
                    <a:lumMod val="25000"/>
                  </a:schemeClr>
                </a:solidFill>
              </a:endParaRPr>
            </a:p>
          </p:txBody>
        </p:sp>
        <p:sp>
          <p:nvSpPr>
            <p:cNvPr id="40" name="Rounded Rectangle 39"/>
            <p:cNvSpPr/>
            <p:nvPr/>
          </p:nvSpPr>
          <p:spPr>
            <a:xfrm>
              <a:off x="6583689" y="3286774"/>
              <a:ext cx="1117901" cy="460702"/>
            </a:xfrm>
            <a:prstGeom prst="roundRect">
              <a:avLst/>
            </a:prstGeom>
            <a:solidFill>
              <a:schemeClr val="accent3">
                <a:lumMod val="60000"/>
                <a:lumOff val="40000"/>
              </a:schemeClr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rmAutofit fontScale="85000" lnSpcReduction="10000"/>
            </a:bodyPr>
            <a:lstStyle/>
            <a:p>
              <a:pPr algn="ctr"/>
              <a:r>
                <a:rPr lang="en-US" dirty="0" err="1" smtClean="0">
                  <a:solidFill>
                    <a:schemeClr val="bg2">
                      <a:lumMod val="25000"/>
                    </a:schemeClr>
                  </a:solidFill>
                </a:rPr>
                <a:t>viewGuides</a:t>
              </a:r>
              <a:endParaRPr lang="en-US" dirty="0">
                <a:solidFill>
                  <a:schemeClr val="bg2">
                    <a:lumMod val="25000"/>
                  </a:schemeClr>
                </a:solidFill>
              </a:endParaRPr>
            </a:p>
          </p:txBody>
        </p:sp>
      </p:grpSp>
      <p:sp>
        <p:nvSpPr>
          <p:cNvPr id="37" name="Snip Same Side Corner Rectangle 36"/>
          <p:cNvSpPr/>
          <p:nvPr/>
        </p:nvSpPr>
        <p:spPr>
          <a:xfrm>
            <a:off x="1616509" y="1178878"/>
            <a:ext cx="1443903" cy="434608"/>
          </a:xfrm>
          <a:prstGeom prst="snip2SameRect">
            <a:avLst>
              <a:gd name="adj1" fmla="val 0"/>
              <a:gd name="adj2" fmla="val 18583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85000" lnSpcReduction="10000"/>
          </a:bodyPr>
          <a:lstStyle/>
          <a:p>
            <a:pPr algn="ctr"/>
            <a:r>
              <a:rPr lang="en-US" dirty="0" err="1" smtClean="0"/>
              <a:t>ExpressionSet</a:t>
            </a:r>
            <a:endParaRPr lang="en-US" dirty="0" smtClean="0"/>
          </a:p>
        </p:txBody>
      </p:sp>
      <p:sp>
        <p:nvSpPr>
          <p:cNvPr id="38" name="Snip Same Side Corner Rectangle 37"/>
          <p:cNvSpPr/>
          <p:nvPr/>
        </p:nvSpPr>
        <p:spPr>
          <a:xfrm>
            <a:off x="3742325" y="1178878"/>
            <a:ext cx="1443903" cy="434608"/>
          </a:xfrm>
          <a:prstGeom prst="snip2SameRect">
            <a:avLst>
              <a:gd name="adj1" fmla="val 0"/>
              <a:gd name="adj2" fmla="val 18583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/>
              <a:t>Annotation</a:t>
            </a:r>
          </a:p>
        </p:txBody>
      </p:sp>
      <p:sp>
        <p:nvSpPr>
          <p:cNvPr id="41" name="Snip Same Side Corner Rectangle 40"/>
          <p:cNvSpPr/>
          <p:nvPr/>
        </p:nvSpPr>
        <p:spPr>
          <a:xfrm>
            <a:off x="5759970" y="1191758"/>
            <a:ext cx="1443903" cy="434608"/>
          </a:xfrm>
          <a:prstGeom prst="snip2SameRect">
            <a:avLst>
              <a:gd name="adj1" fmla="val 0"/>
              <a:gd name="adj2" fmla="val 18583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62500" lnSpcReduction="20000"/>
          </a:bodyPr>
          <a:lstStyle/>
          <a:p>
            <a:pPr algn="ctr"/>
            <a:r>
              <a:rPr lang="en-US" dirty="0" smtClean="0"/>
              <a:t>Alignment </a:t>
            </a:r>
          </a:p>
          <a:p>
            <a:pPr algn="ctr"/>
            <a:r>
              <a:rPr lang="en-US" dirty="0" smtClean="0"/>
              <a:t>Statistics</a:t>
            </a:r>
          </a:p>
        </p:txBody>
      </p:sp>
      <p:sp>
        <p:nvSpPr>
          <p:cNvPr id="42" name="Rounded Rectangle 41"/>
          <p:cNvSpPr/>
          <p:nvPr/>
        </p:nvSpPr>
        <p:spPr>
          <a:xfrm>
            <a:off x="2531181" y="288365"/>
            <a:ext cx="3862008" cy="382414"/>
          </a:xfrm>
          <a:prstGeom prst="roundRect">
            <a:avLst/>
          </a:prstGeom>
          <a:solidFill>
            <a:schemeClr val="accent4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2500" lnSpcReduction="10000"/>
          </a:bodyPr>
          <a:lstStyle/>
          <a:p>
            <a:pPr algn="ctr"/>
            <a:r>
              <a:rPr lang="en-US" dirty="0" err="1" smtClean="0">
                <a:solidFill>
                  <a:schemeClr val="bg1"/>
                </a:solidFill>
              </a:rPr>
              <a:t>ExpressionPlot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43" name="Rounded Rectangle 42"/>
          <p:cNvSpPr/>
          <p:nvPr/>
        </p:nvSpPr>
        <p:spPr>
          <a:xfrm>
            <a:off x="194083" y="127408"/>
            <a:ext cx="1388993" cy="685912"/>
          </a:xfrm>
          <a:prstGeom prst="roundRect">
            <a:avLst/>
          </a:prstGeom>
          <a:solidFill>
            <a:schemeClr val="accent4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77500" lnSpcReduction="20000"/>
          </a:bodyPr>
          <a:lstStyle/>
          <a:p>
            <a:pPr algn="ctr"/>
            <a:r>
              <a:rPr lang="en-US" dirty="0" err="1" smtClean="0">
                <a:solidFill>
                  <a:srgbClr val="FFFFFF"/>
                </a:solidFill>
              </a:rPr>
              <a:t>ExpressionPlot</a:t>
            </a:r>
            <a:r>
              <a:rPr lang="en-US" dirty="0" smtClean="0">
                <a:solidFill>
                  <a:srgbClr val="FFFFFF"/>
                </a:solidFill>
              </a:rPr>
              <a:t> NGS Control Panel</a:t>
            </a:r>
            <a:endParaRPr lang="en-US" dirty="0">
              <a:solidFill>
                <a:srgbClr val="FFFFFF"/>
              </a:solidFill>
            </a:endParaRPr>
          </a:p>
        </p:txBody>
      </p:sp>
      <p:cxnSp>
        <p:nvCxnSpPr>
          <p:cNvPr id="44" name="Elbow Connector 98"/>
          <p:cNvCxnSpPr>
            <a:stCxn id="42" idx="2"/>
            <a:endCxn id="37" idx="3"/>
          </p:cNvCxnSpPr>
          <p:nvPr/>
        </p:nvCxnSpPr>
        <p:spPr>
          <a:xfrm rot="5400000">
            <a:off x="3146274" y="-137034"/>
            <a:ext cx="508099" cy="2123724"/>
          </a:xfrm>
          <a:prstGeom prst="bentConnector3">
            <a:avLst>
              <a:gd name="adj1" fmla="val 63696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98"/>
          <p:cNvCxnSpPr>
            <a:stCxn id="42" idx="2"/>
            <a:endCxn id="38" idx="3"/>
          </p:cNvCxnSpPr>
          <p:nvPr/>
        </p:nvCxnSpPr>
        <p:spPr>
          <a:xfrm>
            <a:off x="4462185" y="670779"/>
            <a:ext cx="2092" cy="50809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" name="Elbow Connector 98"/>
          <p:cNvCxnSpPr>
            <a:stCxn id="42" idx="2"/>
            <a:endCxn id="41" idx="3"/>
          </p:cNvCxnSpPr>
          <p:nvPr/>
        </p:nvCxnSpPr>
        <p:spPr>
          <a:xfrm rot="16200000" flipH="1">
            <a:off x="5211564" y="-78601"/>
            <a:ext cx="520979" cy="2019737"/>
          </a:xfrm>
          <a:prstGeom prst="bentConnector3">
            <a:avLst>
              <a:gd name="adj1" fmla="val 63358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7" name="Elbow Connector 98"/>
          <p:cNvCxnSpPr>
            <a:stCxn id="43" idx="3"/>
            <a:endCxn id="42" idx="1"/>
          </p:cNvCxnSpPr>
          <p:nvPr/>
        </p:nvCxnSpPr>
        <p:spPr>
          <a:xfrm>
            <a:off x="1583076" y="470364"/>
            <a:ext cx="948105" cy="920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8" name="Elbow Connector 98"/>
          <p:cNvCxnSpPr>
            <a:stCxn id="16" idx="0"/>
            <a:endCxn id="42" idx="3"/>
          </p:cNvCxnSpPr>
          <p:nvPr/>
        </p:nvCxnSpPr>
        <p:spPr>
          <a:xfrm rot="16200000" flipV="1">
            <a:off x="6417178" y="455584"/>
            <a:ext cx="1598457" cy="1646434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9" name="Elbow Connector 98"/>
          <p:cNvCxnSpPr>
            <a:stCxn id="20" idx="0"/>
            <a:endCxn id="16" idx="2"/>
          </p:cNvCxnSpPr>
          <p:nvPr/>
        </p:nvCxnSpPr>
        <p:spPr>
          <a:xfrm rot="5400000" flipH="1" flipV="1">
            <a:off x="7227930" y="3350132"/>
            <a:ext cx="1623094" cy="292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9" name="Rounded Rectangle 38"/>
          <p:cNvSpPr/>
          <p:nvPr/>
        </p:nvSpPr>
        <p:spPr>
          <a:xfrm>
            <a:off x="1477337" y="4161824"/>
            <a:ext cx="1722247" cy="762579"/>
          </a:xfrm>
          <a:prstGeom prst="roundRect">
            <a:avLst/>
          </a:prstGeom>
          <a:solidFill>
            <a:srgbClr val="F9C57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Experimental Contrast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50" name="Rounded Rectangle 49"/>
          <p:cNvSpPr/>
          <p:nvPr/>
        </p:nvSpPr>
        <p:spPr>
          <a:xfrm>
            <a:off x="3885325" y="5443753"/>
            <a:ext cx="1670235" cy="824645"/>
          </a:xfrm>
          <a:prstGeom prst="roundRect">
            <a:avLst/>
          </a:prstGeom>
          <a:solidFill>
            <a:srgbClr val="F9C573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Gene-Level Statistics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cxnSp>
        <p:nvCxnSpPr>
          <p:cNvPr id="51" name="Elbow Connector 98"/>
          <p:cNvCxnSpPr>
            <a:stCxn id="11" idx="2"/>
            <a:endCxn id="39" idx="0"/>
          </p:cNvCxnSpPr>
          <p:nvPr/>
        </p:nvCxnSpPr>
        <p:spPr>
          <a:xfrm>
            <a:off x="2338461" y="3803964"/>
            <a:ext cx="0" cy="35786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2" name="Elbow Connector 98"/>
          <p:cNvCxnSpPr>
            <a:stCxn id="37" idx="1"/>
            <a:endCxn id="18" idx="0"/>
          </p:cNvCxnSpPr>
          <p:nvPr/>
        </p:nvCxnSpPr>
        <p:spPr>
          <a:xfrm rot="16200000" flipH="1">
            <a:off x="2503935" y="1448011"/>
            <a:ext cx="722412" cy="1053361"/>
          </a:xfrm>
          <a:prstGeom prst="bentConnector3">
            <a:avLst>
              <a:gd name="adj1" fmla="val 79298"/>
            </a:avLst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3" name="Elbow Connector 98"/>
          <p:cNvCxnSpPr>
            <a:stCxn id="37" idx="1"/>
            <a:endCxn id="19" idx="0"/>
          </p:cNvCxnSpPr>
          <p:nvPr/>
        </p:nvCxnSpPr>
        <p:spPr>
          <a:xfrm rot="5400000">
            <a:off x="1450333" y="1447770"/>
            <a:ext cx="722412" cy="1053844"/>
          </a:xfrm>
          <a:prstGeom prst="bentConnector3">
            <a:avLst>
              <a:gd name="adj1" fmla="val 77206"/>
            </a:avLst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4" name="Elbow Connector 98"/>
          <p:cNvCxnSpPr>
            <a:stCxn id="37" idx="1"/>
            <a:endCxn id="11" idx="0"/>
          </p:cNvCxnSpPr>
          <p:nvPr/>
        </p:nvCxnSpPr>
        <p:spPr>
          <a:xfrm>
            <a:off x="2338461" y="1613486"/>
            <a:ext cx="0" cy="1511964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5" name="Elbow Connector 98"/>
          <p:cNvCxnSpPr>
            <a:stCxn id="19" idx="2"/>
            <a:endCxn id="11" idx="1"/>
          </p:cNvCxnSpPr>
          <p:nvPr/>
        </p:nvCxnSpPr>
        <p:spPr>
          <a:xfrm rot="16200000" flipH="1">
            <a:off x="1046924" y="3034293"/>
            <a:ext cx="668107" cy="192720"/>
          </a:xfrm>
          <a:prstGeom prst="bentConnector2">
            <a:avLst/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7" name="Elbow Connector 98"/>
          <p:cNvCxnSpPr>
            <a:stCxn id="18" idx="2"/>
            <a:endCxn id="11" idx="3"/>
          </p:cNvCxnSpPr>
          <p:nvPr/>
        </p:nvCxnSpPr>
        <p:spPr>
          <a:xfrm rot="5400000">
            <a:off x="2961650" y="3034534"/>
            <a:ext cx="668107" cy="192238"/>
          </a:xfrm>
          <a:prstGeom prst="bentConnector2">
            <a:avLst/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0" name="Elbow Connector 98"/>
          <p:cNvCxnSpPr>
            <a:stCxn id="38" idx="1"/>
            <a:endCxn id="18" idx="3"/>
          </p:cNvCxnSpPr>
          <p:nvPr/>
        </p:nvCxnSpPr>
        <p:spPr>
          <a:xfrm rot="5400000">
            <a:off x="3850126" y="1952097"/>
            <a:ext cx="952763" cy="275540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1" name="Elbow Connector 98"/>
          <p:cNvCxnSpPr>
            <a:endCxn id="39" idx="1"/>
          </p:cNvCxnSpPr>
          <p:nvPr/>
        </p:nvCxnSpPr>
        <p:spPr>
          <a:xfrm rot="5400000">
            <a:off x="259456" y="1888663"/>
            <a:ext cx="3872333" cy="1436569"/>
          </a:xfrm>
          <a:prstGeom prst="bentConnector4">
            <a:avLst>
              <a:gd name="adj1" fmla="val 6035"/>
              <a:gd name="adj2" fmla="val 184327"/>
            </a:avLst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1" name="Elbow Connector 98"/>
          <p:cNvCxnSpPr>
            <a:stCxn id="39" idx="2"/>
            <a:endCxn id="23" idx="0"/>
          </p:cNvCxnSpPr>
          <p:nvPr/>
        </p:nvCxnSpPr>
        <p:spPr>
          <a:xfrm rot="16200000" flipH="1">
            <a:off x="2269742" y="4993121"/>
            <a:ext cx="532646" cy="395209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5" name="Elbow Connector 98"/>
          <p:cNvCxnSpPr/>
          <p:nvPr/>
        </p:nvCxnSpPr>
        <p:spPr>
          <a:xfrm rot="5400000">
            <a:off x="2187056" y="2947684"/>
            <a:ext cx="3801517" cy="1158878"/>
          </a:xfrm>
          <a:prstGeom prst="bentConnector3">
            <a:avLst>
              <a:gd name="adj1" fmla="val 33633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9" name="Elbow Connector 98"/>
          <p:cNvCxnSpPr>
            <a:stCxn id="23" idx="1"/>
            <a:endCxn id="35" idx="3"/>
          </p:cNvCxnSpPr>
          <p:nvPr/>
        </p:nvCxnSpPr>
        <p:spPr>
          <a:xfrm rot="10800000">
            <a:off x="1583076" y="5443754"/>
            <a:ext cx="257108" cy="418970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2" name="Elbow Connector 98"/>
          <p:cNvCxnSpPr>
            <a:stCxn id="35" idx="2"/>
            <a:endCxn id="24" idx="0"/>
          </p:cNvCxnSpPr>
          <p:nvPr/>
        </p:nvCxnSpPr>
        <p:spPr>
          <a:xfrm>
            <a:off x="837799" y="5610450"/>
            <a:ext cx="0" cy="23576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5" name="Elbow Connector 98"/>
          <p:cNvCxnSpPr>
            <a:stCxn id="32" idx="3"/>
            <a:endCxn id="23" idx="2"/>
          </p:cNvCxnSpPr>
          <p:nvPr/>
        </p:nvCxnSpPr>
        <p:spPr>
          <a:xfrm flipV="1">
            <a:off x="1583076" y="6268399"/>
            <a:ext cx="1150594" cy="313671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8" name="Elbow Connector 98"/>
          <p:cNvCxnSpPr>
            <a:stCxn id="24" idx="2"/>
            <a:endCxn id="32" idx="0"/>
          </p:cNvCxnSpPr>
          <p:nvPr/>
        </p:nvCxnSpPr>
        <p:spPr>
          <a:xfrm>
            <a:off x="837799" y="6179608"/>
            <a:ext cx="0" cy="23576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6" name="Elbow Connector 98"/>
          <p:cNvCxnSpPr>
            <a:stCxn id="23" idx="3"/>
            <a:endCxn id="50" idx="1"/>
          </p:cNvCxnSpPr>
          <p:nvPr/>
        </p:nvCxnSpPr>
        <p:spPr>
          <a:xfrm flipV="1">
            <a:off x="3627156" y="5856076"/>
            <a:ext cx="258169" cy="664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4" name="Rounded Rectangle 113"/>
          <p:cNvSpPr/>
          <p:nvPr/>
        </p:nvSpPr>
        <p:spPr>
          <a:xfrm>
            <a:off x="7110998" y="5846216"/>
            <a:ext cx="1857249" cy="785613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  <a:ln w="38100" cmpd="sng"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85000" lnSpcReduction="10000"/>
          </a:bodyPr>
          <a:lstStyle/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QC &amp; Experiment-level Analyses</a:t>
            </a:r>
          </a:p>
          <a:p>
            <a:pPr algn="ctr"/>
            <a:r>
              <a:rPr lang="en-US" dirty="0" smtClean="0">
                <a:solidFill>
                  <a:schemeClr val="bg2">
                    <a:lumMod val="25000"/>
                  </a:schemeClr>
                </a:solidFill>
              </a:rPr>
              <a:t>(Previous Slide)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cxnSp>
        <p:nvCxnSpPr>
          <p:cNvPr id="115" name="Elbow Connector 98"/>
          <p:cNvCxnSpPr>
            <a:stCxn id="114" idx="0"/>
            <a:endCxn id="20" idx="2"/>
          </p:cNvCxnSpPr>
          <p:nvPr/>
        </p:nvCxnSpPr>
        <p:spPr>
          <a:xfrm flipH="1" flipV="1">
            <a:off x="8039331" y="5381140"/>
            <a:ext cx="292" cy="46507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8" name="Elbow Connector 98"/>
          <p:cNvCxnSpPr>
            <a:stCxn id="36" idx="2"/>
            <a:endCxn id="17" idx="0"/>
          </p:cNvCxnSpPr>
          <p:nvPr/>
        </p:nvCxnSpPr>
        <p:spPr>
          <a:xfrm>
            <a:off x="6177472" y="2603402"/>
            <a:ext cx="0" cy="30413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1" name="Elbow Connector 98"/>
          <p:cNvCxnSpPr/>
          <p:nvPr/>
        </p:nvCxnSpPr>
        <p:spPr>
          <a:xfrm rot="16200000" flipH="1">
            <a:off x="5219802" y="1307683"/>
            <a:ext cx="638685" cy="125028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0" name="Elbow Connector 98"/>
          <p:cNvCxnSpPr>
            <a:stCxn id="30" idx="3"/>
            <a:endCxn id="20" idx="1"/>
          </p:cNvCxnSpPr>
          <p:nvPr/>
        </p:nvCxnSpPr>
        <p:spPr>
          <a:xfrm flipV="1">
            <a:off x="6965142" y="4771483"/>
            <a:ext cx="267969" cy="245531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3" name="Elbow Connector 98"/>
          <p:cNvCxnSpPr>
            <a:stCxn id="31" idx="3"/>
          </p:cNvCxnSpPr>
          <p:nvPr/>
        </p:nvCxnSpPr>
        <p:spPr>
          <a:xfrm flipV="1">
            <a:off x="7098492" y="5381141"/>
            <a:ext cx="723706" cy="248402"/>
          </a:xfrm>
          <a:prstGeom prst="bentConnector3">
            <a:avLst>
              <a:gd name="adj1" fmla="val 100891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8" name="Elbow Connector 98"/>
          <p:cNvCxnSpPr>
            <a:stCxn id="50" idx="3"/>
            <a:endCxn id="31" idx="1"/>
          </p:cNvCxnSpPr>
          <p:nvPr/>
        </p:nvCxnSpPr>
        <p:spPr>
          <a:xfrm flipV="1">
            <a:off x="5555560" y="5629543"/>
            <a:ext cx="304296" cy="226533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3" name="Elbow Connector 98"/>
          <p:cNvCxnSpPr>
            <a:endCxn id="30" idx="1"/>
          </p:cNvCxnSpPr>
          <p:nvPr/>
        </p:nvCxnSpPr>
        <p:spPr>
          <a:xfrm rot="5400000" flipH="1" flipV="1">
            <a:off x="5316219" y="5017595"/>
            <a:ext cx="410868" cy="409706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1" name="Elbow Connector 98"/>
          <p:cNvCxnSpPr>
            <a:endCxn id="165" idx="2"/>
          </p:cNvCxnSpPr>
          <p:nvPr/>
        </p:nvCxnSpPr>
        <p:spPr>
          <a:xfrm flipV="1">
            <a:off x="4320465" y="4483383"/>
            <a:ext cx="0" cy="96037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4" name="Rounded Rectangle 63"/>
          <p:cNvSpPr/>
          <p:nvPr/>
        </p:nvSpPr>
        <p:spPr>
          <a:xfrm>
            <a:off x="2844135" y="1701956"/>
            <a:ext cx="1095374" cy="376073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85000" lnSpcReduction="10000"/>
          </a:bodyPr>
          <a:lstStyle/>
          <a:p>
            <a:pPr algn="ctr"/>
            <a:r>
              <a:rPr lang="en-US" dirty="0" err="1" smtClean="0">
                <a:solidFill>
                  <a:schemeClr val="bg2">
                    <a:lumMod val="25000"/>
                  </a:schemeClr>
                </a:solidFill>
              </a:rPr>
              <a:t>filterReads</a:t>
            </a:r>
            <a:endParaRPr lang="en-US" dirty="0">
              <a:solidFill>
                <a:schemeClr val="bg2">
                  <a:lumMod val="25000"/>
                </a:schemeClr>
              </a:solidFill>
            </a:endParaRPr>
          </a:p>
        </p:txBody>
      </p:sp>
      <p:cxnSp>
        <p:nvCxnSpPr>
          <p:cNvPr id="68" name="Elbow Connector 98"/>
          <p:cNvCxnSpPr>
            <a:endCxn id="64" idx="1"/>
          </p:cNvCxnSpPr>
          <p:nvPr/>
        </p:nvCxnSpPr>
        <p:spPr>
          <a:xfrm rot="16200000" flipH="1">
            <a:off x="2587710" y="1633567"/>
            <a:ext cx="263625" cy="249226"/>
          </a:xfrm>
          <a:prstGeom prst="bentConnector2">
            <a:avLst/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2" name="Elbow Connector 98"/>
          <p:cNvCxnSpPr/>
          <p:nvPr/>
        </p:nvCxnSpPr>
        <p:spPr>
          <a:xfrm rot="16200000" flipV="1">
            <a:off x="3016029" y="1440570"/>
            <a:ext cx="298605" cy="209838"/>
          </a:xfrm>
          <a:prstGeom prst="bentConnector3">
            <a:avLst>
              <a:gd name="adj1" fmla="val 105291"/>
            </a:avLst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2" name="Elbow Connector 98"/>
          <p:cNvCxnSpPr/>
          <p:nvPr/>
        </p:nvCxnSpPr>
        <p:spPr>
          <a:xfrm rot="5400000" flipH="1" flipV="1">
            <a:off x="3480274" y="1417122"/>
            <a:ext cx="305770" cy="249568"/>
          </a:xfrm>
          <a:prstGeom prst="bentConnector3">
            <a:avLst>
              <a:gd name="adj1" fmla="val 99841"/>
            </a:avLst>
          </a:prstGeom>
          <a:ln>
            <a:prstDash val="dash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62" name="Group 61"/>
          <p:cNvGrpSpPr/>
          <p:nvPr/>
        </p:nvGrpSpPr>
        <p:grpSpPr>
          <a:xfrm>
            <a:off x="5502470" y="2829944"/>
            <a:ext cx="1328578" cy="1863976"/>
            <a:chOff x="6481922" y="2373297"/>
            <a:chExt cx="1328578" cy="1513202"/>
          </a:xfrm>
        </p:grpSpPr>
        <p:sp>
          <p:nvSpPr>
            <p:cNvPr id="63" name="Rectangle 62"/>
            <p:cNvSpPr/>
            <p:nvPr/>
          </p:nvSpPr>
          <p:spPr>
            <a:xfrm>
              <a:off x="6481922" y="2373297"/>
              <a:ext cx="1328578" cy="1513202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b" anchorCtr="1"/>
            <a:lstStyle/>
            <a:p>
              <a:pPr algn="ctr"/>
              <a:r>
                <a:rPr lang="en-US" sz="1200" dirty="0" smtClean="0">
                  <a:solidFill>
                    <a:schemeClr val="tx1"/>
                  </a:solidFill>
                </a:rPr>
                <a:t>Hypothesis Tests</a:t>
              </a:r>
              <a:endParaRPr 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66" name="Rounded Rectangle 65"/>
            <p:cNvSpPr/>
            <p:nvPr/>
          </p:nvSpPr>
          <p:spPr>
            <a:xfrm>
              <a:off x="6591850" y="3454536"/>
              <a:ext cx="1117901" cy="219386"/>
            </a:xfrm>
            <a:prstGeom prst="roundRect">
              <a:avLst/>
            </a:prstGeom>
            <a:solidFill>
              <a:schemeClr val="accent3">
                <a:lumMod val="60000"/>
                <a:lumOff val="40000"/>
              </a:schemeClr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/>
              <a:r>
                <a:rPr lang="en-US" sz="1400" dirty="0" smtClean="0">
                  <a:solidFill>
                    <a:schemeClr val="bg2">
                      <a:lumMod val="25000"/>
                    </a:schemeClr>
                  </a:solidFill>
                </a:rPr>
                <a:t>PRC</a:t>
              </a:r>
              <a:endParaRPr lang="en-US" sz="1400" dirty="0">
                <a:solidFill>
                  <a:schemeClr val="bg2">
                    <a:lumMod val="25000"/>
                  </a:schemeClr>
                </a:solidFill>
              </a:endParaRPr>
            </a:p>
          </p:txBody>
        </p:sp>
      </p:grpSp>
      <p:sp>
        <p:nvSpPr>
          <p:cNvPr id="17" name="Rounded Rectangle 16"/>
          <p:cNvSpPr/>
          <p:nvPr/>
        </p:nvSpPr>
        <p:spPr>
          <a:xfrm>
            <a:off x="5604167" y="2907534"/>
            <a:ext cx="1146610" cy="719585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/>
            <a:r>
              <a:rPr lang="en-US" sz="1200" dirty="0" smtClean="0">
                <a:solidFill>
                  <a:schemeClr val="bg2">
                    <a:lumMod val="25000"/>
                  </a:schemeClr>
                </a:solidFill>
              </a:rPr>
              <a:t>Panther Pathway Enrichment</a:t>
            </a:r>
            <a:endParaRPr lang="en-US" sz="1200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65" name="Rounded Rectangle 64"/>
          <p:cNvSpPr/>
          <p:nvPr/>
        </p:nvSpPr>
        <p:spPr>
          <a:xfrm>
            <a:off x="5622716" y="3752892"/>
            <a:ext cx="1117901" cy="290787"/>
          </a:xfrm>
          <a:prstGeom prst="round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/>
            <a:r>
              <a:rPr lang="en-US" sz="1400" dirty="0" smtClean="0">
                <a:solidFill>
                  <a:schemeClr val="bg2">
                    <a:lumMod val="25000"/>
                  </a:schemeClr>
                </a:solidFill>
              </a:rPr>
              <a:t>ROC</a:t>
            </a:r>
            <a:endParaRPr lang="en-US" sz="1400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6368608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2783</TotalTime>
  <Words>139</Words>
  <Application>Microsoft Macintosh PowerPoint</Application>
  <PresentationFormat>On-screen Show (4:3)</PresentationFormat>
  <Paragraphs>66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Company>Genentech, Inc. 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Russell Bainer</dc:creator>
  <cp:lastModifiedBy>Russell Bainer</cp:lastModifiedBy>
  <cp:revision>33</cp:revision>
  <dcterms:created xsi:type="dcterms:W3CDTF">2015-11-04T18:05:57Z</dcterms:created>
  <dcterms:modified xsi:type="dcterms:W3CDTF">2016-08-03T17:05:13Z</dcterms:modified>
</cp:coreProperties>
</file>

<file path=docProps/thumbnail.jpeg>
</file>